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6" r:id="rId2"/>
    <p:sldId id="291" r:id="rId3"/>
    <p:sldId id="295" r:id="rId4"/>
    <p:sldId id="319" r:id="rId5"/>
    <p:sldId id="321" r:id="rId6"/>
    <p:sldId id="314" r:id="rId7"/>
    <p:sldId id="316" r:id="rId8"/>
    <p:sldId id="318" r:id="rId9"/>
    <p:sldId id="31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B4C"/>
    <a:srgbClr val="00C1E5"/>
    <a:srgbClr val="00D5C0"/>
    <a:srgbClr val="00C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77895" autoAdjust="0"/>
  </p:normalViewPr>
  <p:slideViewPr>
    <p:cSldViewPr snapToGrid="0">
      <p:cViewPr varScale="1">
        <p:scale>
          <a:sx n="89" d="100"/>
          <a:sy n="89" d="100"/>
        </p:scale>
        <p:origin x="1422" y="-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A2C97-15EF-4C91-96D8-65F392D845DB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507E9-DC9D-4EF7-824D-A7BE3A95E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5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07E9-DC9D-4EF7-824D-A7BE3A95E4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  <a:p>
            <a:r>
              <a:rPr lang="en-US" dirty="0" err="1"/>
              <a:t>Worktray</a:t>
            </a:r>
            <a:r>
              <a:rPr lang="en-US" dirty="0"/>
              <a:t> has one unified goal, to create an environment where customers receive the best possible service, selection and value.</a:t>
            </a:r>
          </a:p>
          <a:p>
            <a:endParaRPr lang="en-US" dirty="0"/>
          </a:p>
          <a:p>
            <a:r>
              <a:rPr lang="en-US" dirty="0"/>
              <a:t>Our Mission</a:t>
            </a:r>
          </a:p>
          <a:p>
            <a:r>
              <a:rPr lang="en-US" dirty="0"/>
              <a:t>Our mission is to provide integrated and seamless business solutions for clients and participates under one platform. 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80523-24AA-42E1-BCF5-CB8FC13986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4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  <a:p>
            <a:r>
              <a:rPr lang="en-US" dirty="0" err="1"/>
              <a:t>Worktray</a:t>
            </a:r>
            <a:r>
              <a:rPr lang="en-US" dirty="0"/>
              <a:t> has one unified goal, to create an environment where customers receive the best possible service, selection and value.</a:t>
            </a:r>
          </a:p>
          <a:p>
            <a:endParaRPr lang="en-US" dirty="0"/>
          </a:p>
          <a:p>
            <a:r>
              <a:rPr lang="en-US" dirty="0"/>
              <a:t>Our Mission</a:t>
            </a:r>
          </a:p>
          <a:p>
            <a:r>
              <a:rPr lang="en-US" dirty="0"/>
              <a:t>Our mission is to provide integrated and seamless business solutions for clients and participates under one platform. 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80523-24AA-42E1-BCF5-CB8FC13986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46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  <a:p>
            <a:r>
              <a:rPr lang="en-US" dirty="0" err="1"/>
              <a:t>Worktray</a:t>
            </a:r>
            <a:r>
              <a:rPr lang="en-US" dirty="0"/>
              <a:t> has one unified goal, to create an environment where customers receive the best possible service, selection and value.</a:t>
            </a:r>
          </a:p>
          <a:p>
            <a:endParaRPr lang="en-US" dirty="0"/>
          </a:p>
          <a:p>
            <a:r>
              <a:rPr lang="en-US" dirty="0"/>
              <a:t>Our Mission</a:t>
            </a:r>
          </a:p>
          <a:p>
            <a:r>
              <a:rPr lang="en-US" dirty="0"/>
              <a:t>Our mission is to provide integrated and seamless business solutions for clients and participates under one platform. 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80523-24AA-42E1-BCF5-CB8FC13986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09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507E9-DC9D-4EF7-824D-A7BE3A95E4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7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4E6E-7F72-4569-8B27-3BEF0FE0D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EB03B-3488-46D3-8B69-4F24BF10C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3F739-B403-4D8D-89F4-FA0CF426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83560-0FAF-4ABC-8F5B-B51C62F2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6554-F4DA-43E4-9FE0-EB5C94A3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1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2397-9981-45CD-BF29-F24EA2C2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C09F2-D799-4199-BD32-E48461F2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21A4-7719-4844-9668-D68A8C54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D9980-6C54-4CFB-B2BE-F901E598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ACD49-627C-40B9-BBD0-ED5FF17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8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B55DC-9F3D-4F72-A1A6-A2F0729D4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33B65-A8F2-4BD0-8BFA-9976C7158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6A1FB-7588-4B2F-B88F-AC0C20F7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A4083-E7B2-433D-BB68-3CCF2C8A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553FE-36A9-439D-98E0-784B23D7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8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DE7B-7D37-4C1D-9CA4-A45DF07D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5EBF5-645D-4908-8E91-7C3A06D8E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2FE45-84A1-428A-ADF2-82D83D4C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D8CB1-DD61-491E-9922-096E4250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1ECD4-9B66-4DAC-84D8-C3DE123C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5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C3C7-298F-427F-8D50-0CECF61D7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7D32A-B8BA-4D0A-BE99-0D14B1FDE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83CC0-22C3-42C7-87F1-09EB3DB1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91D7-6AC4-4778-91B7-5D2911CF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D6E64-B2E4-4DD2-8569-7F79C1D7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3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F76C-B3BB-46C2-88E6-E5897657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BE03F-8848-4C87-BCF0-F269FD2792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EC6E4-AB51-49BF-9D99-AA8C1E585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C6287-1C12-442E-A15E-5D418CF1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B013B-2526-45BB-BD9B-26BD3B3A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65B0B-D04F-4063-9AE2-963284F9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8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74BA-556B-49D2-8BCE-B567EA23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FB85E-7C05-47F6-A5E5-19E6CA2D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6011C-9912-41BB-B51E-8AA5291FD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291AD-FEEE-4084-9CA3-A4B71C4CF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EEBE4-C0C0-4136-BDB7-607DE4223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A68DB-8A36-4288-A743-DAB74AA9D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52689B-45C3-43D8-A4D1-1FCDBD67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5386FF-1492-4929-83EC-0EA51D03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0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8343-C0B0-4A95-9DCA-2EFC3FCC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B049E-3765-4BFB-BBD1-1C6CE42D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6A728-74E2-4BEE-B3C7-4D7EAE18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F7D46-557B-4D4F-9F80-1BE02AC5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6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B7F60-6977-4D76-B3D2-D74B54E4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F4CB0-4A28-4873-80D5-1F9A119C1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2739D-C97A-4813-A5D4-DA30B936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2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840E-E7FD-44B0-BE5F-3994D44A5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1E09A-8216-492D-B8CB-1B83C94A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83F70-A506-461F-B08F-77B3B93BE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DCD74-2EF8-436B-A7F7-5A91C008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1A0A2-8E40-4903-ABC7-6A9CF585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4C445-9923-444C-A52E-3C60EC60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2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6F39-2E1B-4411-BB9A-C76233FD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28934-C35A-43D5-9941-7D917B63B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7589B-23AF-48AF-82F4-9E2AAA4BA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A99BC-E25A-4C04-BF3E-B0795CF8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77E7A-F386-46A6-A2DC-BE39E938A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E7F8E-1077-42EC-98D1-6C5298597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46580-2384-41E0-8A0A-7EC4B636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28F53-C1D4-4C59-9E3C-D701F4ACD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5ECF6-65F7-475A-8377-F2C5C6DEF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4C17A-5260-4E40-A575-D330F26B42B7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958E-0BFD-493B-BBF5-1EDB41001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F17E9-6A4D-46BE-8EDA-6360F89BF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4B6E7-A29F-448E-AA97-4BAB1F815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2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5.sv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24.png"/><Relationship Id="rId21" Type="http://schemas.openxmlformats.org/officeDocument/2006/relationships/image" Target="../media/image32.svg"/><Relationship Id="rId7" Type="http://schemas.openxmlformats.org/officeDocument/2006/relationships/image" Target="../media/image21.svg"/><Relationship Id="rId12" Type="http://schemas.openxmlformats.org/officeDocument/2006/relationships/image" Target="../media/image14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7.svg"/><Relationship Id="rId24" Type="http://schemas.openxmlformats.org/officeDocument/2006/relationships/image" Target="../media/image35.png"/><Relationship Id="rId5" Type="http://schemas.openxmlformats.org/officeDocument/2006/relationships/image" Target="../media/image23.sv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28" Type="http://schemas.openxmlformats.org/officeDocument/2006/relationships/image" Target="../media/image39.png"/><Relationship Id="rId10" Type="http://schemas.openxmlformats.org/officeDocument/2006/relationships/image" Target="../media/image16.png"/><Relationship Id="rId19" Type="http://schemas.openxmlformats.org/officeDocument/2006/relationships/image" Target="../media/image30.svg"/><Relationship Id="rId31" Type="http://schemas.openxmlformats.org/officeDocument/2006/relationships/image" Target="../media/image42.svg"/><Relationship Id="rId4" Type="http://schemas.openxmlformats.org/officeDocument/2006/relationships/image" Target="../media/image22.png"/><Relationship Id="rId9" Type="http://schemas.openxmlformats.org/officeDocument/2006/relationships/image" Target="../media/image19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svg"/><Relationship Id="rId30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65A5177-24AD-4DE9-936C-42606F33E10F}"/>
              </a:ext>
            </a:extLst>
          </p:cNvPr>
          <p:cNvSpPr txBox="1"/>
          <p:nvPr/>
        </p:nvSpPr>
        <p:spPr>
          <a:xfrm>
            <a:off x="348478" y="1819187"/>
            <a:ext cx="5747522" cy="2016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worktray</a:t>
            </a:r>
          </a:p>
          <a:p>
            <a:r>
              <a:rPr lang="en-US" sz="30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Platform for Business Solutions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49CB76-001F-480F-9BFC-3A9F8959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88189"/>
            <a:ext cx="6096000" cy="7345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37475-F8C3-4554-8FD4-424D89B1107B}"/>
              </a:ext>
            </a:extLst>
          </p:cNvPr>
          <p:cNvSpPr txBox="1"/>
          <p:nvPr/>
        </p:nvSpPr>
        <p:spPr>
          <a:xfrm>
            <a:off x="348478" y="5573444"/>
            <a:ext cx="15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Shirak Avakian</a:t>
            </a:r>
          </a:p>
        </p:txBody>
      </p:sp>
    </p:spTree>
    <p:extLst>
      <p:ext uri="{BB962C8B-B14F-4D97-AF65-F5344CB8AC3E}">
        <p14:creationId xmlns:p14="http://schemas.microsoft.com/office/powerpoint/2010/main" val="258185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DCF618B-C172-4ABD-B091-390142EAC68D}"/>
              </a:ext>
            </a:extLst>
          </p:cNvPr>
          <p:cNvSpPr txBox="1"/>
          <p:nvPr/>
        </p:nvSpPr>
        <p:spPr bwMode="auto">
          <a:xfrm>
            <a:off x="-73891" y="5775867"/>
            <a:ext cx="12367491" cy="1169877"/>
          </a:xfrm>
          <a:prstGeom prst="rect">
            <a:avLst/>
          </a:prstGeom>
          <a:solidFill>
            <a:srgbClr val="182B4C"/>
          </a:solidFill>
          <a:ln>
            <a:solidFill>
              <a:srgbClr val="182B4C"/>
            </a:solidFill>
          </a:ln>
        </p:spPr>
        <p:txBody>
          <a:bodyPr wrap="square" rtlCol="0" anchor="t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ts val="1600"/>
              </a:lnSpc>
              <a:spcBef>
                <a:spcPts val="1200"/>
              </a:spcBef>
              <a:spcAft>
                <a:spcPct val="0"/>
              </a:spcAft>
              <a:buClr>
                <a:srgbClr val="ED4F33"/>
              </a:buClr>
              <a:buSzTx/>
              <a:buFontTx/>
              <a:buNone/>
              <a:tabLst/>
              <a:defRPr/>
            </a:pP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cs typeface="Arial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B107C2-FAF3-455C-A917-364FB1D8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785" y="6050088"/>
            <a:ext cx="7903030" cy="65192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OVERVIEW</a:t>
            </a:r>
          </a:p>
        </p:txBody>
      </p:sp>
      <p:pic>
        <p:nvPicPr>
          <p:cNvPr id="4098" name="Picture 2" descr="Image result for OVERVIEW">
            <a:extLst>
              <a:ext uri="{FF2B5EF4-FFF2-40B4-BE49-F238E27FC236}">
                <a16:creationId xmlns:a16="http://schemas.microsoft.com/office/drawing/2014/main" id="{46761BDE-6BA6-4205-8A77-70ED62B7A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47" y="0"/>
            <a:ext cx="12450202" cy="577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75402A-7635-42C9-A8D1-81A687DB0E0D}"/>
              </a:ext>
            </a:extLst>
          </p:cNvPr>
          <p:cNvSpPr txBox="1">
            <a:spLocks/>
          </p:cNvSpPr>
          <p:nvPr/>
        </p:nvSpPr>
        <p:spPr bwMode="auto">
          <a:xfrm>
            <a:off x="6225101" y="612359"/>
            <a:ext cx="6539144" cy="24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en-US" dirty="0">
                <a:solidFill>
                  <a:prstClr val="black"/>
                </a:solidFill>
                <a:latin typeface="Abadi Extra Light" panose="020B0204020104020204" pitchFamily="34" charset="0"/>
                <a:cs typeface="+mn-cs"/>
              </a:rPr>
              <a:t>Quick Video Clip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MS PGothic" panose="020B0600070205080204" pitchFamily="34" charset="-128"/>
            </a:endParaRPr>
          </a:p>
          <a:p>
            <a:pPr marL="457200" lvl="0" indent="-457200" defTabSz="9144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en-US" dirty="0">
                <a:solidFill>
                  <a:prstClr val="black"/>
                </a:solidFill>
                <a:latin typeface="Abadi Extra Light" panose="020B0204020104020204" pitchFamily="34" charset="0"/>
              </a:rPr>
              <a:t>Our Vision </a:t>
            </a:r>
            <a:endParaRPr lang="en-US" altLang="en-US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Abadi Extra Light" panose="020B0204020104020204" pitchFamily="34" charset="0"/>
              </a:rPr>
              <a:t>Technology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MS PGothic" panose="020B0600070205080204" pitchFamily="34" charset="-128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dirty="0">
                <a:solidFill>
                  <a:prstClr val="black"/>
                </a:solidFill>
                <a:latin typeface="Abadi Extra Light" panose="020B0204020104020204" pitchFamily="34" charset="0"/>
              </a:rPr>
              <a:t>My Experience</a:t>
            </a:r>
            <a:endParaRPr kumimoji="0" lang="en-US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MS PGothic" panose="020B0600070205080204" pitchFamily="34" charset="-128"/>
            </a:endParaRPr>
          </a:p>
          <a:p>
            <a:pPr marL="0" marR="0" lvl="0" indent="0" algn="ju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 Extra Light" panose="020B0204020104020204" pitchFamily="34" charset="0"/>
              <a:ea typeface="MS PGothic" panose="020B0600070205080204" pitchFamily="34" charset="-128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MS PGothic" panose="020B0600070205080204" pitchFamily="34" charset="-128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271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F983B9-0108-4568-B632-682931A5BB89}"/>
              </a:ext>
            </a:extLst>
          </p:cNvPr>
          <p:cNvSpPr txBox="1"/>
          <p:nvPr/>
        </p:nvSpPr>
        <p:spPr bwMode="auto">
          <a:xfrm>
            <a:off x="-53948" y="5791347"/>
            <a:ext cx="12367491" cy="1169877"/>
          </a:xfrm>
          <a:prstGeom prst="rect">
            <a:avLst/>
          </a:prstGeom>
          <a:solidFill>
            <a:srgbClr val="182B4C"/>
          </a:solidFill>
          <a:ln>
            <a:solidFill>
              <a:srgbClr val="182B4C"/>
            </a:solidFill>
          </a:ln>
        </p:spPr>
        <p:txBody>
          <a:bodyPr wrap="square" rtlCol="0" anchor="t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ts val="1600"/>
              </a:lnSpc>
              <a:spcBef>
                <a:spcPts val="1200"/>
              </a:spcBef>
              <a:spcAft>
                <a:spcPct val="0"/>
              </a:spcAft>
              <a:buClr>
                <a:srgbClr val="ED4F33"/>
              </a:buClr>
              <a:buSzTx/>
              <a:buFontTx/>
              <a:buNone/>
              <a:tabLst/>
              <a:defRPr/>
            </a:pP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A83800-6574-41EF-AE39-D4DCADE7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484" y="6180710"/>
            <a:ext cx="7903030" cy="48332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A Quick Look at </a:t>
            </a:r>
            <a:r>
              <a:rPr lang="en-US" sz="2400" b="1" dirty="0" err="1">
                <a:solidFill>
                  <a:schemeClr val="bg1"/>
                </a:solidFill>
                <a:latin typeface="Abadi Extra Light" panose="020B0204020104020204" pitchFamily="34" charset="0"/>
              </a:rPr>
              <a:t>Worktray</a:t>
            </a:r>
            <a:endParaRPr lang="en-US" sz="2400" b="1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2" name="HCM">
            <a:hlinkClick r:id="" action="ppaction://media"/>
            <a:extLst>
              <a:ext uri="{FF2B5EF4-FFF2-40B4-BE49-F238E27FC236}">
                <a16:creationId xmlns:a16="http://schemas.microsoft.com/office/drawing/2014/main" id="{A84FC8E1-AF3C-4FCC-97D5-00A12616F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2391" y="79841"/>
            <a:ext cx="9262106" cy="52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36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DF983B9-0108-4568-B632-682931A5BB89}"/>
              </a:ext>
            </a:extLst>
          </p:cNvPr>
          <p:cNvSpPr txBox="1"/>
          <p:nvPr/>
        </p:nvSpPr>
        <p:spPr bwMode="auto">
          <a:xfrm>
            <a:off x="-53948" y="5791347"/>
            <a:ext cx="12367491" cy="1169877"/>
          </a:xfrm>
          <a:prstGeom prst="rect">
            <a:avLst/>
          </a:prstGeom>
          <a:solidFill>
            <a:srgbClr val="182B4C"/>
          </a:solidFill>
          <a:ln>
            <a:solidFill>
              <a:srgbClr val="182B4C"/>
            </a:solidFill>
          </a:ln>
        </p:spPr>
        <p:txBody>
          <a:bodyPr wrap="square" rtlCol="0" anchor="t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ts val="1600"/>
              </a:lnSpc>
              <a:spcBef>
                <a:spcPts val="1200"/>
              </a:spcBef>
              <a:spcAft>
                <a:spcPct val="0"/>
              </a:spcAft>
              <a:buClr>
                <a:srgbClr val="ED4F33"/>
              </a:buClr>
              <a:buSzTx/>
              <a:buFontTx/>
              <a:buNone/>
              <a:tabLst/>
              <a:defRPr/>
            </a:pP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A83800-6574-41EF-AE39-D4DCADE7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484" y="6180710"/>
            <a:ext cx="7903030" cy="48332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OUR HUMAN CAPITAL MANAGEMENT SUITE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23AC63-D2D1-49FE-9042-B407B8A2E6F9}"/>
              </a:ext>
            </a:extLst>
          </p:cNvPr>
          <p:cNvSpPr/>
          <p:nvPr/>
        </p:nvSpPr>
        <p:spPr>
          <a:xfrm>
            <a:off x="3688341" y="939255"/>
            <a:ext cx="5031297" cy="46377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355EB34-A253-4D21-920E-EF888D611A8B}"/>
              </a:ext>
            </a:extLst>
          </p:cNvPr>
          <p:cNvSpPr/>
          <p:nvPr/>
        </p:nvSpPr>
        <p:spPr>
          <a:xfrm>
            <a:off x="4083695" y="4597241"/>
            <a:ext cx="1006680" cy="1006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5EEB31-FB94-464A-A965-1E7C69A08DC8}"/>
              </a:ext>
            </a:extLst>
          </p:cNvPr>
          <p:cNvSpPr/>
          <p:nvPr/>
        </p:nvSpPr>
        <p:spPr>
          <a:xfrm>
            <a:off x="3201876" y="3269920"/>
            <a:ext cx="1006680" cy="1006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545527-C853-41C6-B269-476937955BB4}"/>
              </a:ext>
            </a:extLst>
          </p:cNvPr>
          <p:cNvSpPr/>
          <p:nvPr/>
        </p:nvSpPr>
        <p:spPr>
          <a:xfrm>
            <a:off x="3343884" y="1914748"/>
            <a:ext cx="1006680" cy="1006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5DE9AB-C5C6-4C98-92F8-969F346FB222}"/>
              </a:ext>
            </a:extLst>
          </p:cNvPr>
          <p:cNvSpPr/>
          <p:nvPr/>
        </p:nvSpPr>
        <p:spPr>
          <a:xfrm>
            <a:off x="4350564" y="869986"/>
            <a:ext cx="1006680" cy="1006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091676-7C64-4FB1-85DB-A1632A0CB1EC}"/>
              </a:ext>
            </a:extLst>
          </p:cNvPr>
          <p:cNvSpPr/>
          <p:nvPr/>
        </p:nvSpPr>
        <p:spPr>
          <a:xfrm>
            <a:off x="5695771" y="462647"/>
            <a:ext cx="1006680" cy="1006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37A71B-C96C-4979-881A-621C5F500B2F}"/>
              </a:ext>
            </a:extLst>
          </p:cNvPr>
          <p:cNvSpPr/>
          <p:nvPr/>
        </p:nvSpPr>
        <p:spPr>
          <a:xfrm>
            <a:off x="8080068" y="1912353"/>
            <a:ext cx="1006680" cy="1006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14E446-ABD3-413B-927E-C88849BFCE5E}"/>
              </a:ext>
            </a:extLst>
          </p:cNvPr>
          <p:cNvSpPr/>
          <p:nvPr/>
        </p:nvSpPr>
        <p:spPr>
          <a:xfrm>
            <a:off x="7207704" y="823682"/>
            <a:ext cx="1006680" cy="1006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C1104F1-E0E8-4213-B981-F06CFD5F8FBC}"/>
              </a:ext>
            </a:extLst>
          </p:cNvPr>
          <p:cNvSpPr/>
          <p:nvPr/>
        </p:nvSpPr>
        <p:spPr>
          <a:xfrm>
            <a:off x="8250169" y="3269920"/>
            <a:ext cx="1006680" cy="1006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BA425E-02FC-4490-8A84-A85ADD360FF0}"/>
              </a:ext>
            </a:extLst>
          </p:cNvPr>
          <p:cNvSpPr/>
          <p:nvPr/>
        </p:nvSpPr>
        <p:spPr>
          <a:xfrm>
            <a:off x="7504953" y="4570343"/>
            <a:ext cx="1006680" cy="1006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DE279A-60EA-4159-BE34-15E015ABF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47" y="2330505"/>
            <a:ext cx="1689499" cy="1716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567204-D43A-4616-81C2-E6EE3649602E}"/>
              </a:ext>
            </a:extLst>
          </p:cNvPr>
          <p:cNvSpPr txBox="1"/>
          <p:nvPr/>
        </p:nvSpPr>
        <p:spPr>
          <a:xfrm>
            <a:off x="2712811" y="4939457"/>
            <a:ext cx="11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Recruiting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3F2C9A-7654-47D2-A98D-24A10C1E8585}"/>
              </a:ext>
            </a:extLst>
          </p:cNvPr>
          <p:cNvSpPr txBox="1"/>
          <p:nvPr/>
        </p:nvSpPr>
        <p:spPr>
          <a:xfrm>
            <a:off x="2528856" y="33842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A2D43-42E2-4062-9355-5A0DE350F98E}"/>
              </a:ext>
            </a:extLst>
          </p:cNvPr>
          <p:cNvSpPr txBox="1"/>
          <p:nvPr/>
        </p:nvSpPr>
        <p:spPr>
          <a:xfrm>
            <a:off x="2272429" y="1830362"/>
            <a:ext cx="100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Benefits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01FBB8-DB10-4E39-BE7B-73EDF79955F8}"/>
              </a:ext>
            </a:extLst>
          </p:cNvPr>
          <p:cNvSpPr txBox="1"/>
          <p:nvPr/>
        </p:nvSpPr>
        <p:spPr>
          <a:xfrm>
            <a:off x="3076694" y="614325"/>
            <a:ext cx="13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2BFBF7-9710-4E24-967A-EDCAD4790272}"/>
              </a:ext>
            </a:extLst>
          </p:cNvPr>
          <p:cNvSpPr txBox="1"/>
          <p:nvPr/>
        </p:nvSpPr>
        <p:spPr>
          <a:xfrm>
            <a:off x="5357244" y="24846"/>
            <a:ext cx="15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Compensation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85922F-B0F9-4EEF-A4EC-C6319F86A8BA}"/>
              </a:ext>
            </a:extLst>
          </p:cNvPr>
          <p:cNvSpPr txBox="1"/>
          <p:nvPr/>
        </p:nvSpPr>
        <p:spPr>
          <a:xfrm>
            <a:off x="8308601" y="754589"/>
            <a:ext cx="204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&amp; Attendance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E7BEDE-8DB9-4C55-85ED-411A94B68F78}"/>
              </a:ext>
            </a:extLst>
          </p:cNvPr>
          <p:cNvSpPr txBox="1"/>
          <p:nvPr/>
        </p:nvSpPr>
        <p:spPr>
          <a:xfrm>
            <a:off x="9256849" y="208991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Scheduling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761223-B691-46AC-84F0-87DAACE5BDB8}"/>
              </a:ext>
            </a:extLst>
          </p:cNvPr>
          <p:cNvSpPr txBox="1"/>
          <p:nvPr/>
        </p:nvSpPr>
        <p:spPr>
          <a:xfrm>
            <a:off x="9498741" y="3626189"/>
            <a:ext cx="72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Leave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E0C25A-3D34-4BF3-BFBD-67DF97B52E2C}"/>
              </a:ext>
            </a:extLst>
          </p:cNvPr>
          <p:cNvSpPr txBox="1"/>
          <p:nvPr/>
        </p:nvSpPr>
        <p:spPr>
          <a:xfrm>
            <a:off x="8956109" y="4921563"/>
            <a:ext cx="81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Payroll</a:t>
            </a:r>
          </a:p>
        </p:txBody>
      </p:sp>
      <p:pic>
        <p:nvPicPr>
          <p:cNvPr id="37" name="Graphic 36" descr="Magnifying glass">
            <a:extLst>
              <a:ext uri="{FF2B5EF4-FFF2-40B4-BE49-F238E27FC236}">
                <a16:creationId xmlns:a16="http://schemas.microsoft.com/office/drawing/2014/main" id="{7DD0E6EB-95FF-426D-B94B-D238876A2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5975" y="4676072"/>
            <a:ext cx="832253" cy="832253"/>
          </a:xfrm>
          <a:prstGeom prst="rect">
            <a:avLst/>
          </a:prstGeom>
        </p:spPr>
      </p:pic>
      <p:pic>
        <p:nvPicPr>
          <p:cNvPr id="39" name="Graphic 38" descr="Users">
            <a:extLst>
              <a:ext uri="{FF2B5EF4-FFF2-40B4-BE49-F238E27FC236}">
                <a16:creationId xmlns:a16="http://schemas.microsoft.com/office/drawing/2014/main" id="{7F2450E7-1737-46AE-B8C1-A9A01FC817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8016" y="3302134"/>
            <a:ext cx="914400" cy="914400"/>
          </a:xfrm>
          <a:prstGeom prst="rect">
            <a:avLst/>
          </a:prstGeom>
        </p:spPr>
      </p:pic>
      <p:pic>
        <p:nvPicPr>
          <p:cNvPr id="41" name="Graphic 40" descr="Medical">
            <a:extLst>
              <a:ext uri="{FF2B5EF4-FFF2-40B4-BE49-F238E27FC236}">
                <a16:creationId xmlns:a16="http://schemas.microsoft.com/office/drawing/2014/main" id="{08193B4C-12D3-44D4-989C-B91DCA66D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4003" y="1965846"/>
            <a:ext cx="914400" cy="914400"/>
          </a:xfrm>
          <a:prstGeom prst="rect">
            <a:avLst/>
          </a:prstGeom>
        </p:spPr>
      </p:pic>
      <p:pic>
        <p:nvPicPr>
          <p:cNvPr id="43" name="Graphic 42" descr="Ribbon">
            <a:extLst>
              <a:ext uri="{FF2B5EF4-FFF2-40B4-BE49-F238E27FC236}">
                <a16:creationId xmlns:a16="http://schemas.microsoft.com/office/drawing/2014/main" id="{8CAEF103-8779-4983-AA6C-3C1F3B533D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96704" y="912357"/>
            <a:ext cx="914400" cy="914400"/>
          </a:xfrm>
          <a:prstGeom prst="rect">
            <a:avLst/>
          </a:prstGeom>
        </p:spPr>
      </p:pic>
      <p:pic>
        <p:nvPicPr>
          <p:cNvPr id="45" name="Graphic 44" descr="Money">
            <a:extLst>
              <a:ext uri="{FF2B5EF4-FFF2-40B4-BE49-F238E27FC236}">
                <a16:creationId xmlns:a16="http://schemas.microsoft.com/office/drawing/2014/main" id="{8D4679F2-5DF2-4F42-8764-DB376BA6B8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86103" y="509751"/>
            <a:ext cx="826015" cy="826015"/>
          </a:xfrm>
          <a:prstGeom prst="rect">
            <a:avLst/>
          </a:prstGeom>
        </p:spPr>
      </p:pic>
      <p:pic>
        <p:nvPicPr>
          <p:cNvPr id="47" name="Graphic 46" descr="Stopwatch">
            <a:extLst>
              <a:ext uri="{FF2B5EF4-FFF2-40B4-BE49-F238E27FC236}">
                <a16:creationId xmlns:a16="http://schemas.microsoft.com/office/drawing/2014/main" id="{EDB1F662-C114-442F-AC17-C46339013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53844" y="835488"/>
            <a:ext cx="914400" cy="914400"/>
          </a:xfrm>
          <a:prstGeom prst="rect">
            <a:avLst/>
          </a:prstGeom>
        </p:spPr>
      </p:pic>
      <p:pic>
        <p:nvPicPr>
          <p:cNvPr id="49" name="Graphic 48" descr="Daily Calendar">
            <a:extLst>
              <a:ext uri="{FF2B5EF4-FFF2-40B4-BE49-F238E27FC236}">
                <a16:creationId xmlns:a16="http://schemas.microsoft.com/office/drawing/2014/main" id="{905F2F9D-C1A4-4487-9478-81E79AD75D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41948" y="1964212"/>
            <a:ext cx="881165" cy="881165"/>
          </a:xfrm>
          <a:prstGeom prst="rect">
            <a:avLst/>
          </a:prstGeom>
        </p:spPr>
      </p:pic>
      <p:pic>
        <p:nvPicPr>
          <p:cNvPr id="51" name="Graphic 50" descr="Calculator">
            <a:extLst>
              <a:ext uri="{FF2B5EF4-FFF2-40B4-BE49-F238E27FC236}">
                <a16:creationId xmlns:a16="http://schemas.microsoft.com/office/drawing/2014/main" id="{DFBE347C-64BE-4328-9BDB-583779B4A8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86448" y="4665963"/>
            <a:ext cx="843689" cy="843689"/>
          </a:xfrm>
          <a:prstGeom prst="rect">
            <a:avLst/>
          </a:prstGeom>
        </p:spPr>
      </p:pic>
      <p:pic>
        <p:nvPicPr>
          <p:cNvPr id="53" name="Graphic 52" descr="Parent and Baby">
            <a:extLst>
              <a:ext uri="{FF2B5EF4-FFF2-40B4-BE49-F238E27FC236}">
                <a16:creationId xmlns:a16="http://schemas.microsoft.com/office/drawing/2014/main" id="{335E3404-25BF-4FCE-AA0D-4A849E4587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52909" y="3384270"/>
            <a:ext cx="779289" cy="7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9F2CF2-5625-48F7-85F5-880DAC579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73" y="4585307"/>
            <a:ext cx="10906097" cy="123952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452A89D-72D1-483F-8FC8-834159013100}"/>
              </a:ext>
            </a:extLst>
          </p:cNvPr>
          <p:cNvGrpSpPr/>
          <p:nvPr/>
        </p:nvGrpSpPr>
        <p:grpSpPr>
          <a:xfrm>
            <a:off x="2647748" y="3960402"/>
            <a:ext cx="805985" cy="1110138"/>
            <a:chOff x="8250169" y="3269920"/>
            <a:chExt cx="1099424" cy="151431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89D8F17-D268-4576-9865-CFE257746F90}"/>
                </a:ext>
              </a:extLst>
            </p:cNvPr>
            <p:cNvSpPr/>
            <p:nvPr/>
          </p:nvSpPr>
          <p:spPr>
            <a:xfrm>
              <a:off x="8250169" y="3269920"/>
              <a:ext cx="1006680" cy="1006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ABC2C7-7DB3-4028-B86E-6E812FD5823D}"/>
                </a:ext>
              </a:extLst>
            </p:cNvPr>
            <p:cNvSpPr txBox="1"/>
            <p:nvPr/>
          </p:nvSpPr>
          <p:spPr>
            <a:xfrm>
              <a:off x="8352846" y="4280434"/>
              <a:ext cx="996747" cy="503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Leave</a:t>
              </a:r>
            </a:p>
          </p:txBody>
        </p:sp>
        <p:pic>
          <p:nvPicPr>
            <p:cNvPr id="46" name="Graphic 45" descr="Parent and Baby">
              <a:extLst>
                <a:ext uri="{FF2B5EF4-FFF2-40B4-BE49-F238E27FC236}">
                  <a16:creationId xmlns:a16="http://schemas.microsoft.com/office/drawing/2014/main" id="{88422B70-4C2F-4ED8-A7A8-45920B86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52909" y="3384270"/>
              <a:ext cx="779289" cy="779289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0EDCEC-A483-43FA-831E-E0EEA4FDCE08}"/>
              </a:ext>
            </a:extLst>
          </p:cNvPr>
          <p:cNvGrpSpPr/>
          <p:nvPr/>
        </p:nvGrpSpPr>
        <p:grpSpPr>
          <a:xfrm>
            <a:off x="3405433" y="2815311"/>
            <a:ext cx="836832" cy="1103735"/>
            <a:chOff x="7462483" y="4570343"/>
            <a:chExt cx="1135132" cy="149717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6E89C76-B726-4599-A9A8-C754D678922B}"/>
                </a:ext>
              </a:extLst>
            </p:cNvPr>
            <p:cNvSpPr/>
            <p:nvPr/>
          </p:nvSpPr>
          <p:spPr>
            <a:xfrm>
              <a:off x="7504953" y="4570343"/>
              <a:ext cx="1006680" cy="1006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0351D9-B9D7-4399-99B4-6B4AC19A0752}"/>
                </a:ext>
              </a:extLst>
            </p:cNvPr>
            <p:cNvSpPr txBox="1"/>
            <p:nvPr/>
          </p:nvSpPr>
          <p:spPr>
            <a:xfrm>
              <a:off x="7462483" y="5566535"/>
              <a:ext cx="1135132" cy="500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Payroll</a:t>
              </a:r>
            </a:p>
          </p:txBody>
        </p:sp>
        <p:pic>
          <p:nvPicPr>
            <p:cNvPr id="52" name="Graphic 51" descr="Calculator">
              <a:extLst>
                <a:ext uri="{FF2B5EF4-FFF2-40B4-BE49-F238E27FC236}">
                  <a16:creationId xmlns:a16="http://schemas.microsoft.com/office/drawing/2014/main" id="{18B32C88-A0DD-4FF9-A6B8-3702CD8D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6448" y="4665963"/>
              <a:ext cx="843689" cy="84368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5554652-B1F0-47DB-A3EE-53F8F1535666}"/>
              </a:ext>
            </a:extLst>
          </p:cNvPr>
          <p:cNvGrpSpPr/>
          <p:nvPr/>
        </p:nvGrpSpPr>
        <p:grpSpPr>
          <a:xfrm>
            <a:off x="7778313" y="2766360"/>
            <a:ext cx="1220206" cy="1073841"/>
            <a:chOff x="7858584" y="1912353"/>
            <a:chExt cx="1696242" cy="149277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50B379-6509-44B6-BCAB-52F71C16030E}"/>
                </a:ext>
              </a:extLst>
            </p:cNvPr>
            <p:cNvSpPr/>
            <p:nvPr/>
          </p:nvSpPr>
          <p:spPr>
            <a:xfrm>
              <a:off x="8080068" y="1912353"/>
              <a:ext cx="1006680" cy="1006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7479579-8BDD-4895-93FC-E09156CE7D46}"/>
                </a:ext>
              </a:extLst>
            </p:cNvPr>
            <p:cNvSpPr txBox="1"/>
            <p:nvPr/>
          </p:nvSpPr>
          <p:spPr>
            <a:xfrm>
              <a:off x="7858584" y="2891711"/>
              <a:ext cx="1696242" cy="513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Scheduling</a:t>
              </a:r>
            </a:p>
          </p:txBody>
        </p:sp>
        <p:pic>
          <p:nvPicPr>
            <p:cNvPr id="56" name="Graphic 55" descr="Daily Calendar">
              <a:extLst>
                <a:ext uri="{FF2B5EF4-FFF2-40B4-BE49-F238E27FC236}">
                  <a16:creationId xmlns:a16="http://schemas.microsoft.com/office/drawing/2014/main" id="{00679AE2-F2AD-4301-BE3A-E2FA2FAFE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41948" y="1964212"/>
              <a:ext cx="881165" cy="88116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960C9E-EBB2-4DFC-9CB9-12F10E5EE2B1}"/>
              </a:ext>
            </a:extLst>
          </p:cNvPr>
          <p:cNvGrpSpPr/>
          <p:nvPr/>
        </p:nvGrpSpPr>
        <p:grpSpPr>
          <a:xfrm>
            <a:off x="8530163" y="3859413"/>
            <a:ext cx="1404680" cy="1159826"/>
            <a:chOff x="6862829" y="823682"/>
            <a:chExt cx="1809813" cy="149434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658A4F4-3BDA-4F0E-8CA4-CE3B0FF4E8BD}"/>
                </a:ext>
              </a:extLst>
            </p:cNvPr>
            <p:cNvSpPr/>
            <p:nvPr/>
          </p:nvSpPr>
          <p:spPr>
            <a:xfrm>
              <a:off x="7207704" y="823682"/>
              <a:ext cx="1006680" cy="1006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5D4C250-0E9A-4A60-AF35-682F70F5DE47}"/>
                </a:ext>
              </a:extLst>
            </p:cNvPr>
            <p:cNvSpPr txBox="1"/>
            <p:nvPr/>
          </p:nvSpPr>
          <p:spPr>
            <a:xfrm>
              <a:off x="6862829" y="1842169"/>
              <a:ext cx="1809813" cy="475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Timekeeping</a:t>
              </a:r>
            </a:p>
          </p:txBody>
        </p:sp>
        <p:pic>
          <p:nvPicPr>
            <p:cNvPr id="59" name="Graphic 58" descr="Stopwatch">
              <a:extLst>
                <a:ext uri="{FF2B5EF4-FFF2-40B4-BE49-F238E27FC236}">
                  <a16:creationId xmlns:a16="http://schemas.microsoft.com/office/drawing/2014/main" id="{E20F0DBF-73B7-4E5F-9569-B2F020384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53844" y="835488"/>
              <a:ext cx="914400" cy="9144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711312-AE75-4E2F-B654-4DAA2920F5EE}"/>
              </a:ext>
            </a:extLst>
          </p:cNvPr>
          <p:cNvGrpSpPr/>
          <p:nvPr/>
        </p:nvGrpSpPr>
        <p:grpSpPr>
          <a:xfrm>
            <a:off x="6692203" y="3880856"/>
            <a:ext cx="1565942" cy="1066660"/>
            <a:chOff x="5807492" y="3074313"/>
            <a:chExt cx="2174242" cy="148101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6003F44-931A-4FEE-810D-C68FDC0CCCBD}"/>
                </a:ext>
              </a:extLst>
            </p:cNvPr>
            <p:cNvSpPr/>
            <p:nvPr/>
          </p:nvSpPr>
          <p:spPr>
            <a:xfrm>
              <a:off x="6298377" y="3074313"/>
              <a:ext cx="1006680" cy="1006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9FEFCB-C543-4E2A-B9B3-872BD440AECD}"/>
                </a:ext>
              </a:extLst>
            </p:cNvPr>
            <p:cNvSpPr txBox="1"/>
            <p:nvPr/>
          </p:nvSpPr>
          <p:spPr>
            <a:xfrm>
              <a:off x="5807492" y="4042523"/>
              <a:ext cx="2174242" cy="512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Compensation</a:t>
              </a:r>
            </a:p>
          </p:txBody>
        </p:sp>
        <p:pic>
          <p:nvPicPr>
            <p:cNvPr id="62" name="Graphic 61" descr="Money">
              <a:extLst>
                <a:ext uri="{FF2B5EF4-FFF2-40B4-BE49-F238E27FC236}">
                  <a16:creationId xmlns:a16="http://schemas.microsoft.com/office/drawing/2014/main" id="{E4D4CFFA-BB02-46F6-9F26-7039822A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88709" y="3121417"/>
              <a:ext cx="826015" cy="82601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1F1F85-19F1-4064-9D46-009737D775E3}"/>
              </a:ext>
            </a:extLst>
          </p:cNvPr>
          <p:cNvGrpSpPr/>
          <p:nvPr/>
        </p:nvGrpSpPr>
        <p:grpSpPr>
          <a:xfrm>
            <a:off x="3842817" y="3941752"/>
            <a:ext cx="1413400" cy="1073592"/>
            <a:chOff x="4187099" y="869986"/>
            <a:chExt cx="1954195" cy="148437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FA452ED-5C77-44AF-B4FC-CB7A2916E070}"/>
                </a:ext>
              </a:extLst>
            </p:cNvPr>
            <p:cNvSpPr/>
            <p:nvPr/>
          </p:nvSpPr>
          <p:spPr>
            <a:xfrm>
              <a:off x="4350564" y="869986"/>
              <a:ext cx="1006680" cy="1006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E5F5BE-C79F-4FE8-91AB-96DAF32DEC18}"/>
                </a:ext>
              </a:extLst>
            </p:cNvPr>
            <p:cNvSpPr txBox="1"/>
            <p:nvPr/>
          </p:nvSpPr>
          <p:spPr>
            <a:xfrm>
              <a:off x="4187099" y="1843710"/>
              <a:ext cx="1954195" cy="510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Performance</a:t>
              </a:r>
            </a:p>
          </p:txBody>
        </p:sp>
        <p:pic>
          <p:nvPicPr>
            <p:cNvPr id="65" name="Graphic 64" descr="Ribbon">
              <a:extLst>
                <a:ext uri="{FF2B5EF4-FFF2-40B4-BE49-F238E27FC236}">
                  <a16:creationId xmlns:a16="http://schemas.microsoft.com/office/drawing/2014/main" id="{36D425B5-21FA-453F-995D-47C9DE36E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96704" y="912357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DDCD6C-3153-4251-B0B2-DCC47609C160}"/>
              </a:ext>
            </a:extLst>
          </p:cNvPr>
          <p:cNvGrpSpPr/>
          <p:nvPr/>
        </p:nvGrpSpPr>
        <p:grpSpPr>
          <a:xfrm>
            <a:off x="6242122" y="2766493"/>
            <a:ext cx="1021370" cy="1126646"/>
            <a:chOff x="1861218" y="2695383"/>
            <a:chExt cx="1368193" cy="150921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0683B1-A0B1-459B-AC90-CA03C1CFBFCD}"/>
                </a:ext>
              </a:extLst>
            </p:cNvPr>
            <p:cNvSpPr/>
            <p:nvPr/>
          </p:nvSpPr>
          <p:spPr>
            <a:xfrm>
              <a:off x="1951765" y="2695383"/>
              <a:ext cx="1006680" cy="1006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7ADC227-0EEC-4145-B73F-1588251B9197}"/>
                </a:ext>
              </a:extLst>
            </p:cNvPr>
            <p:cNvSpPr txBox="1"/>
            <p:nvPr/>
          </p:nvSpPr>
          <p:spPr>
            <a:xfrm>
              <a:off x="1861218" y="3709857"/>
              <a:ext cx="1368193" cy="494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Benefits</a:t>
              </a:r>
              <a:r>
                <a:rPr lang="en-US" dirty="0"/>
                <a:t> </a:t>
              </a:r>
            </a:p>
          </p:txBody>
        </p:sp>
        <p:pic>
          <p:nvPicPr>
            <p:cNvPr id="68" name="Graphic 67" descr="Medical">
              <a:extLst>
                <a:ext uri="{FF2B5EF4-FFF2-40B4-BE49-F238E27FC236}">
                  <a16:creationId xmlns:a16="http://schemas.microsoft.com/office/drawing/2014/main" id="{228C3BA3-F568-4DF3-8622-A5A6E9B7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995976" y="2745121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3634F1-E9F8-4D06-8B58-1ECA4083E85C}"/>
              </a:ext>
            </a:extLst>
          </p:cNvPr>
          <p:cNvGrpSpPr/>
          <p:nvPr/>
        </p:nvGrpSpPr>
        <p:grpSpPr>
          <a:xfrm>
            <a:off x="4885396" y="2800976"/>
            <a:ext cx="718833" cy="1120611"/>
            <a:chOff x="8859030" y="1543920"/>
            <a:chExt cx="1006680" cy="156934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22FE4C8-605C-484D-9D3F-55F7E1DD0066}"/>
                </a:ext>
              </a:extLst>
            </p:cNvPr>
            <p:cNvSpPr/>
            <p:nvPr/>
          </p:nvSpPr>
          <p:spPr>
            <a:xfrm>
              <a:off x="8859030" y="1543920"/>
              <a:ext cx="1006680" cy="1006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FF6BB31-5FB7-46AA-99C2-56BC2DFB7A49}"/>
                </a:ext>
              </a:extLst>
            </p:cNvPr>
            <p:cNvSpPr txBox="1"/>
            <p:nvPr/>
          </p:nvSpPr>
          <p:spPr>
            <a:xfrm>
              <a:off x="9079377" y="2596039"/>
              <a:ext cx="644736" cy="5172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HR</a:t>
              </a:r>
            </a:p>
          </p:txBody>
        </p:sp>
        <p:pic>
          <p:nvPicPr>
            <p:cNvPr id="71" name="Graphic 70" descr="Users">
              <a:extLst>
                <a:ext uri="{FF2B5EF4-FFF2-40B4-BE49-F238E27FC236}">
                  <a16:creationId xmlns:a16="http://schemas.microsoft.com/office/drawing/2014/main" id="{ADBFB78C-A762-4B0D-8889-B817FC31C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05170" y="1576134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65EF2E-53AE-499B-8EC6-814410A29827}"/>
              </a:ext>
            </a:extLst>
          </p:cNvPr>
          <p:cNvGrpSpPr/>
          <p:nvPr/>
        </p:nvGrpSpPr>
        <p:grpSpPr>
          <a:xfrm>
            <a:off x="5406662" y="3908024"/>
            <a:ext cx="1152688" cy="1044717"/>
            <a:chOff x="5655492" y="605378"/>
            <a:chExt cx="1681526" cy="152401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9327A08-DD68-409E-8A71-EF1DF3556954}"/>
                </a:ext>
              </a:extLst>
            </p:cNvPr>
            <p:cNvSpPr/>
            <p:nvPr/>
          </p:nvSpPr>
          <p:spPr>
            <a:xfrm>
              <a:off x="5867570" y="605378"/>
              <a:ext cx="1006680" cy="1006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F708E9F-71B8-4618-A4D5-E4C589A4F1B2}"/>
                </a:ext>
              </a:extLst>
            </p:cNvPr>
            <p:cNvSpPr txBox="1"/>
            <p:nvPr/>
          </p:nvSpPr>
          <p:spPr>
            <a:xfrm>
              <a:off x="5655492" y="1590619"/>
              <a:ext cx="1681526" cy="538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Recruiting</a:t>
              </a:r>
            </a:p>
          </p:txBody>
        </p:sp>
        <p:pic>
          <p:nvPicPr>
            <p:cNvPr id="74" name="Graphic 73" descr="Magnifying glass">
              <a:extLst>
                <a:ext uri="{FF2B5EF4-FFF2-40B4-BE49-F238E27FC236}">
                  <a16:creationId xmlns:a16="http://schemas.microsoft.com/office/drawing/2014/main" id="{9E5EF461-81CF-46D5-BDF1-C4B2F4B6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040657" y="752621"/>
              <a:ext cx="696103" cy="696103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0FE006A-D101-4140-AD05-D73994045432}"/>
              </a:ext>
            </a:extLst>
          </p:cNvPr>
          <p:cNvGrpSpPr/>
          <p:nvPr/>
        </p:nvGrpSpPr>
        <p:grpSpPr>
          <a:xfrm>
            <a:off x="3175907" y="229465"/>
            <a:ext cx="6245632" cy="1616696"/>
            <a:chOff x="2540000" y="683490"/>
            <a:chExt cx="7027547" cy="181909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816725B-BE4D-4C4C-9B8C-019570E3D8B3}"/>
                </a:ext>
              </a:extLst>
            </p:cNvPr>
            <p:cNvGrpSpPr/>
            <p:nvPr/>
          </p:nvGrpSpPr>
          <p:grpSpPr>
            <a:xfrm>
              <a:off x="2914898" y="814095"/>
              <a:ext cx="1106022" cy="1473904"/>
              <a:chOff x="2079986" y="1098839"/>
              <a:chExt cx="1106022" cy="1473904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2D07092-81FB-4F0B-8E33-ACECFF3AE64D}"/>
                  </a:ext>
                </a:extLst>
              </p:cNvPr>
              <p:cNvSpPr/>
              <p:nvPr/>
            </p:nvSpPr>
            <p:spPr>
              <a:xfrm>
                <a:off x="2079986" y="1098839"/>
                <a:ext cx="1006680" cy="100668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Graphic 85" descr="Handshake">
                <a:extLst>
                  <a:ext uri="{FF2B5EF4-FFF2-40B4-BE49-F238E27FC236}">
                    <a16:creationId xmlns:a16="http://schemas.microsoft.com/office/drawing/2014/main" id="{5D6F4FDF-4D89-4D20-965B-2F5CFE9DB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126126" y="118756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A427862-FF11-42EB-97AA-AEF3ADE42B67}"/>
                  </a:ext>
                </a:extLst>
              </p:cNvPr>
              <p:cNvSpPr txBox="1"/>
              <p:nvPr/>
            </p:nvSpPr>
            <p:spPr>
              <a:xfrm>
                <a:off x="2079986" y="2157173"/>
                <a:ext cx="1106022" cy="415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Buy/Sell</a:t>
                </a: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CB4C232-B265-49E1-92FF-FCE6AF213029}"/>
                </a:ext>
              </a:extLst>
            </p:cNvPr>
            <p:cNvGrpSpPr/>
            <p:nvPr/>
          </p:nvGrpSpPr>
          <p:grpSpPr>
            <a:xfrm>
              <a:off x="4237265" y="841144"/>
              <a:ext cx="1006680" cy="1493482"/>
              <a:chOff x="3545327" y="1098839"/>
              <a:chExt cx="1006680" cy="149348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0FBFA78-BCD5-43B0-9A2D-5C0B674B498F}"/>
                  </a:ext>
                </a:extLst>
              </p:cNvPr>
              <p:cNvSpPr/>
              <p:nvPr/>
            </p:nvSpPr>
            <p:spPr>
              <a:xfrm>
                <a:off x="3545327" y="1098839"/>
                <a:ext cx="1006680" cy="100668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B69B5B7-38DC-42CF-B8D1-16811E6F0D36}"/>
                  </a:ext>
                </a:extLst>
              </p:cNvPr>
              <p:cNvGrpSpPr/>
              <p:nvPr/>
            </p:nvGrpSpPr>
            <p:grpSpPr>
              <a:xfrm>
                <a:off x="3647425" y="1187562"/>
                <a:ext cx="846907" cy="1404759"/>
                <a:chOff x="3647425" y="1187562"/>
                <a:chExt cx="846907" cy="1404759"/>
              </a:xfrm>
            </p:grpSpPr>
            <p:pic>
              <p:nvPicPr>
                <p:cNvPr id="88" name="Graphic 87" descr="Coins">
                  <a:extLst>
                    <a:ext uri="{FF2B5EF4-FFF2-40B4-BE49-F238E27FC236}">
                      <a16:creationId xmlns:a16="http://schemas.microsoft.com/office/drawing/2014/main" id="{8D87F250-A771-4F9D-A6C4-7EE0BC10CA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7425" y="1187562"/>
                  <a:ext cx="767394" cy="767394"/>
                </a:xfrm>
                <a:prstGeom prst="rect">
                  <a:avLst/>
                </a:prstGeom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5C97011-DAE8-4AC7-8990-E5EB0353079F}"/>
                    </a:ext>
                  </a:extLst>
                </p:cNvPr>
                <p:cNvSpPr txBox="1"/>
                <p:nvPr/>
              </p:nvSpPr>
              <p:spPr>
                <a:xfrm>
                  <a:off x="3667881" y="2176751"/>
                  <a:ext cx="826451" cy="4155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Loans</a:t>
                  </a:r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AA01978-0D61-4042-BA84-F9048C6EAD4C}"/>
                </a:ext>
              </a:extLst>
            </p:cNvPr>
            <p:cNvGrpSpPr/>
            <p:nvPr/>
          </p:nvGrpSpPr>
          <p:grpSpPr>
            <a:xfrm>
              <a:off x="5325832" y="814845"/>
              <a:ext cx="1881537" cy="1537989"/>
              <a:chOff x="4686099" y="1087132"/>
              <a:chExt cx="1881537" cy="1537989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9C55E35-CD54-4E44-981B-E4DE9CCC08A4}"/>
                  </a:ext>
                </a:extLst>
              </p:cNvPr>
              <p:cNvGrpSpPr/>
              <p:nvPr/>
            </p:nvGrpSpPr>
            <p:grpSpPr>
              <a:xfrm>
                <a:off x="5000483" y="1087132"/>
                <a:ext cx="1006680" cy="1006680"/>
                <a:chOff x="5000483" y="1087132"/>
                <a:chExt cx="1006680" cy="1006680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05AFEB81-D7A7-4AC8-9E35-726B32960A27}"/>
                    </a:ext>
                  </a:extLst>
                </p:cNvPr>
                <p:cNvSpPr/>
                <p:nvPr/>
              </p:nvSpPr>
              <p:spPr>
                <a:xfrm>
                  <a:off x="5000483" y="1087132"/>
                  <a:ext cx="1006680" cy="1006680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0" name="Graphic 89" descr="Register">
                  <a:extLst>
                    <a:ext uri="{FF2B5EF4-FFF2-40B4-BE49-F238E27FC236}">
                      <a16:creationId xmlns:a16="http://schemas.microsoft.com/office/drawing/2014/main" id="{E00D4D72-0AB0-4F81-B058-ABEF9F9721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4258" y="1187562"/>
                  <a:ext cx="691429" cy="691429"/>
                </a:xfrm>
                <a:prstGeom prst="rect">
                  <a:avLst/>
                </a:prstGeom>
              </p:spPr>
            </p:pic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4E67430-26A4-4256-88CA-40B6530B8F07}"/>
                  </a:ext>
                </a:extLst>
              </p:cNvPr>
              <p:cNvSpPr txBox="1"/>
              <p:nvPr/>
            </p:nvSpPr>
            <p:spPr>
              <a:xfrm>
                <a:off x="4686099" y="2209551"/>
                <a:ext cx="1881537" cy="415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Accounting/Tax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F8F2480-A076-445A-86E4-D642E2456E95}"/>
                </a:ext>
              </a:extLst>
            </p:cNvPr>
            <p:cNvGrpSpPr/>
            <p:nvPr/>
          </p:nvGrpSpPr>
          <p:grpSpPr>
            <a:xfrm>
              <a:off x="6930169" y="834979"/>
              <a:ext cx="1006680" cy="1523877"/>
              <a:chOff x="7910795" y="1065863"/>
              <a:chExt cx="1006680" cy="1523877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3C10C4B-0985-4095-A464-6A9AA229E485}"/>
                  </a:ext>
                </a:extLst>
              </p:cNvPr>
              <p:cNvSpPr/>
              <p:nvPr/>
            </p:nvSpPr>
            <p:spPr>
              <a:xfrm>
                <a:off x="7910795" y="1065863"/>
                <a:ext cx="1006680" cy="100668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Graphic 93" descr="Computer">
                <a:extLst>
                  <a:ext uri="{FF2B5EF4-FFF2-40B4-BE49-F238E27FC236}">
                    <a16:creationId xmlns:a16="http://schemas.microsoft.com/office/drawing/2014/main" id="{E654284B-388D-43BF-9B1A-3D884454D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8044544" y="1210621"/>
                <a:ext cx="744335" cy="744335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9F5FE1-2D46-4613-8756-B25F6D079F08}"/>
                  </a:ext>
                </a:extLst>
              </p:cNvPr>
              <p:cNvSpPr txBox="1"/>
              <p:nvPr/>
            </p:nvSpPr>
            <p:spPr>
              <a:xfrm>
                <a:off x="8236843" y="2174170"/>
                <a:ext cx="404388" cy="415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IT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8BE427B-94D9-4555-BFF8-B1A0F5F93C93}"/>
                </a:ext>
              </a:extLst>
            </p:cNvPr>
            <p:cNvGrpSpPr/>
            <p:nvPr/>
          </p:nvGrpSpPr>
          <p:grpSpPr>
            <a:xfrm>
              <a:off x="8242176" y="838499"/>
              <a:ext cx="1179686" cy="1556038"/>
              <a:chOff x="9334303" y="1065863"/>
              <a:chExt cx="1179686" cy="1556038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2D5DC21-FE8E-4BED-AC5B-4EB1955A4CD9}"/>
                  </a:ext>
                </a:extLst>
              </p:cNvPr>
              <p:cNvSpPr/>
              <p:nvPr/>
            </p:nvSpPr>
            <p:spPr>
              <a:xfrm>
                <a:off x="9365694" y="1065863"/>
                <a:ext cx="1006680" cy="100668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8" name="Graphic 97" descr="Database">
                <a:extLst>
                  <a:ext uri="{FF2B5EF4-FFF2-40B4-BE49-F238E27FC236}">
                    <a16:creationId xmlns:a16="http://schemas.microsoft.com/office/drawing/2014/main" id="{32BDCEA5-5BD1-477C-9BD9-1E4E9FFEB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67121" y="1161312"/>
                <a:ext cx="815782" cy="815782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0B62865-60DE-4991-8408-152D1CE11ED6}"/>
                  </a:ext>
                </a:extLst>
              </p:cNvPr>
              <p:cNvSpPr txBox="1"/>
              <p:nvPr/>
            </p:nvSpPr>
            <p:spPr>
              <a:xfrm>
                <a:off x="9334303" y="2206331"/>
                <a:ext cx="1179686" cy="415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Software</a:t>
                </a:r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6DD77F4-F193-45D7-A556-2627C7FDE3B7}"/>
                </a:ext>
              </a:extLst>
            </p:cNvPr>
            <p:cNvSpPr/>
            <p:nvPr/>
          </p:nvSpPr>
          <p:spPr>
            <a:xfrm>
              <a:off x="2540000" y="683490"/>
              <a:ext cx="7027547" cy="181909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EE590B5B-9226-4D53-9B35-BC58595575AB}"/>
              </a:ext>
            </a:extLst>
          </p:cNvPr>
          <p:cNvSpPr/>
          <p:nvPr/>
        </p:nvSpPr>
        <p:spPr>
          <a:xfrm>
            <a:off x="6160391" y="1987826"/>
            <a:ext cx="298649" cy="508748"/>
          </a:xfrm>
          <a:prstGeom prst="downArrow">
            <a:avLst/>
          </a:prstGeom>
          <a:solidFill>
            <a:srgbClr val="182B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2F55F5-5DE4-4F91-B1DF-025B2B570E26}"/>
              </a:ext>
            </a:extLst>
          </p:cNvPr>
          <p:cNvSpPr txBox="1"/>
          <p:nvPr/>
        </p:nvSpPr>
        <p:spPr bwMode="auto">
          <a:xfrm>
            <a:off x="-53948" y="5791347"/>
            <a:ext cx="12367491" cy="1169877"/>
          </a:xfrm>
          <a:prstGeom prst="rect">
            <a:avLst/>
          </a:prstGeom>
          <a:solidFill>
            <a:srgbClr val="182B4C"/>
          </a:solidFill>
          <a:ln>
            <a:solidFill>
              <a:srgbClr val="182B4C"/>
            </a:solidFill>
          </a:ln>
        </p:spPr>
        <p:txBody>
          <a:bodyPr wrap="square" rtlCol="0" anchor="t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ts val="1600"/>
              </a:lnSpc>
              <a:spcBef>
                <a:spcPts val="1200"/>
              </a:spcBef>
              <a:spcAft>
                <a:spcPct val="0"/>
              </a:spcAft>
              <a:buClr>
                <a:srgbClr val="ED4F33"/>
              </a:buClr>
              <a:buSzTx/>
              <a:buFontTx/>
              <a:buNone/>
              <a:tabLst/>
              <a:defRPr/>
            </a:pPr>
            <a:endParaRPr kumimoji="0" lang="en-US" sz="2000" b="1" i="0" u="sng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  <a:cs typeface="Arial"/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BD571514-5C27-4F04-B76D-C2A43689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484" y="6180710"/>
            <a:ext cx="7903030" cy="48332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THE FUTURE OF WORKTRAY</a:t>
            </a:r>
          </a:p>
        </p:txBody>
      </p:sp>
    </p:spTree>
    <p:extLst>
      <p:ext uri="{BB962C8B-B14F-4D97-AF65-F5344CB8AC3E}">
        <p14:creationId xmlns:p14="http://schemas.microsoft.com/office/powerpoint/2010/main" val="284016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5309C9-7625-4433-9BF0-C319E899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514" y="165512"/>
            <a:ext cx="7903030" cy="483326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latin typeface="Abadi Extra Light" panose="020B0204020104020204" pitchFamily="34" charset="0"/>
              </a:rPr>
              <a:t>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6515D-CBEC-49C7-B43D-B1A6A946264E}"/>
              </a:ext>
            </a:extLst>
          </p:cNvPr>
          <p:cNvSpPr txBox="1"/>
          <p:nvPr/>
        </p:nvSpPr>
        <p:spPr>
          <a:xfrm>
            <a:off x="352336" y="1384184"/>
            <a:ext cx="219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AWS Cloud hosting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CA242-099B-4255-9BF6-37201D452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2" y="1854184"/>
            <a:ext cx="3404381" cy="20116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DB2738-DB6E-460B-9437-747E38BBEAC6}"/>
              </a:ext>
            </a:extLst>
          </p:cNvPr>
          <p:cNvSpPr txBox="1"/>
          <p:nvPr/>
        </p:nvSpPr>
        <p:spPr>
          <a:xfrm>
            <a:off x="4082256" y="1384184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 Application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2B1E5-87F8-4C75-AA20-D697C9E2B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1854184"/>
            <a:ext cx="3468413" cy="20116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84C9FF-9FB6-4490-94E7-9840BD9D70BD}"/>
              </a:ext>
            </a:extLst>
          </p:cNvPr>
          <p:cNvSpPr txBox="1"/>
          <p:nvPr/>
        </p:nvSpPr>
        <p:spPr>
          <a:xfrm>
            <a:off x="7885650" y="1384184"/>
            <a:ext cx="178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 IIS Web 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E8917-412D-4AB5-8FFA-05D7CA39F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250" y="1854184"/>
            <a:ext cx="3622669" cy="20116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D4EB4-6D34-4E17-B295-A72F28AA8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4378703"/>
            <a:ext cx="3587142" cy="20116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4947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17D449-06D2-4F8E-804E-014914D88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1" y="2495669"/>
            <a:ext cx="3181801" cy="1590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1C1F6-10FC-4981-9D5A-176C9D6D3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96" y="4024047"/>
            <a:ext cx="2507673" cy="791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034B8-4ACC-44D9-A80B-8E448033D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11" y="4948097"/>
            <a:ext cx="1928244" cy="1160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E8B375-6712-40A3-87A6-9D66BA5C2C69}"/>
              </a:ext>
            </a:extLst>
          </p:cNvPr>
          <p:cNvSpPr txBox="1"/>
          <p:nvPr/>
        </p:nvSpPr>
        <p:spPr>
          <a:xfrm>
            <a:off x="4638711" y="1570731"/>
            <a:ext cx="2620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Middle Tier Arsenal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AC87DB-181D-4405-9008-EF596CA91012}"/>
              </a:ext>
            </a:extLst>
          </p:cNvPr>
          <p:cNvSpPr/>
          <p:nvPr/>
        </p:nvSpPr>
        <p:spPr>
          <a:xfrm>
            <a:off x="3901001" y="3503324"/>
            <a:ext cx="1748811" cy="169305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Worktray API Manager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54DEAF-0FEC-4488-B1F7-320C34B18E82}"/>
              </a:ext>
            </a:extLst>
          </p:cNvPr>
          <p:cNvSpPr/>
          <p:nvPr/>
        </p:nvSpPr>
        <p:spPr>
          <a:xfrm>
            <a:off x="6485883" y="2702773"/>
            <a:ext cx="1411202" cy="141955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E02CFC-EC19-4DBD-B214-3645B24D6824}"/>
              </a:ext>
            </a:extLst>
          </p:cNvPr>
          <p:cNvSpPr/>
          <p:nvPr/>
        </p:nvSpPr>
        <p:spPr>
          <a:xfrm>
            <a:off x="6399336" y="4202545"/>
            <a:ext cx="1497749" cy="141955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Worktray API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F27445-8CF9-476D-8211-E052986FE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55" y="5767543"/>
            <a:ext cx="496987" cy="496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E2177E-D791-48C7-8FD7-E4A4834F2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243" y="5767543"/>
            <a:ext cx="496987" cy="496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1D4105-9A7F-476A-8861-FA09677A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65" y="5470821"/>
            <a:ext cx="496987" cy="496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E07C55-1B83-459B-A9B3-21DD9B5AE61E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649812" y="4349849"/>
            <a:ext cx="749524" cy="562476"/>
          </a:xfrm>
          <a:prstGeom prst="straightConnector1">
            <a:avLst/>
          </a:prstGeom>
          <a:ln w="25400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EB41D8-9853-4B90-B13F-B1559032BCCA}"/>
              </a:ext>
            </a:extLst>
          </p:cNvPr>
          <p:cNvCxnSpPr>
            <a:cxnSpLocks/>
          </p:cNvCxnSpPr>
          <p:nvPr/>
        </p:nvCxnSpPr>
        <p:spPr>
          <a:xfrm flipV="1">
            <a:off x="5649812" y="3834245"/>
            <a:ext cx="955412" cy="515604"/>
          </a:xfrm>
          <a:prstGeom prst="straightConnector1">
            <a:avLst/>
          </a:prstGeom>
          <a:ln w="25400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80E3D60-ABB2-4F74-8B3C-452FA155B27A}"/>
              </a:ext>
            </a:extLst>
          </p:cNvPr>
          <p:cNvSpPr txBox="1"/>
          <p:nvPr/>
        </p:nvSpPr>
        <p:spPr>
          <a:xfrm>
            <a:off x="657734" y="1610741"/>
            <a:ext cx="2439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Front Line Arsenal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52EE1D-DAC5-455C-B6A4-88440D84F96F}"/>
              </a:ext>
            </a:extLst>
          </p:cNvPr>
          <p:cNvSpPr txBox="1"/>
          <p:nvPr/>
        </p:nvSpPr>
        <p:spPr>
          <a:xfrm>
            <a:off x="9039429" y="1570730"/>
            <a:ext cx="231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 End Arsenal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4251589-1447-4BE0-9F94-973448389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760" y="3097213"/>
            <a:ext cx="2121890" cy="1718731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57963012-10EA-48E8-A043-16B414DC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514" y="165512"/>
            <a:ext cx="7903030" cy="483326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>
                <a:latin typeface="Abadi Extra Light" panose="020B0204020104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40833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387892C-184E-4728-95FF-BA15A6AF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103" y="460935"/>
            <a:ext cx="3667533" cy="730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My Experience </a:t>
            </a:r>
          </a:p>
        </p:txBody>
      </p:sp>
      <p:sp>
        <p:nvSpPr>
          <p:cNvPr id="1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E86F8-9686-4D4F-BA4C-2FE4E71116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r="6527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3937014-DC36-412F-BE95-CB0F087CC8CF}"/>
              </a:ext>
            </a:extLst>
          </p:cNvPr>
          <p:cNvSpPr txBox="1">
            <a:spLocks/>
          </p:cNvSpPr>
          <p:nvPr/>
        </p:nvSpPr>
        <p:spPr>
          <a:xfrm>
            <a:off x="6271263" y="1447981"/>
            <a:ext cx="4581463" cy="5758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0000"/>
                </a:solidFill>
              </a:rPr>
              <a:t>Investors Perspective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B75BA3-9ACC-4388-951F-EB926611F019}"/>
              </a:ext>
            </a:extLst>
          </p:cNvPr>
          <p:cNvSpPr txBox="1">
            <a:spLocks/>
          </p:cNvSpPr>
          <p:nvPr/>
        </p:nvSpPr>
        <p:spPr>
          <a:xfrm>
            <a:off x="6271263" y="2639472"/>
            <a:ext cx="4803136" cy="634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0000"/>
                </a:solidFill>
              </a:rPr>
              <a:t>Management Perspective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32662C9-1A9A-4F10-9817-C82F4EFF8DA2}"/>
              </a:ext>
            </a:extLst>
          </p:cNvPr>
          <p:cNvSpPr txBox="1">
            <a:spLocks/>
          </p:cNvSpPr>
          <p:nvPr/>
        </p:nvSpPr>
        <p:spPr>
          <a:xfrm>
            <a:off x="6271263" y="3939118"/>
            <a:ext cx="5348081" cy="634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000000"/>
                </a:solidFill>
              </a:rPr>
              <a:t>Developers / Community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A473ED6-88A6-4219-BF1E-FB0F3B2F143B}"/>
              </a:ext>
            </a:extLst>
          </p:cNvPr>
          <p:cNvSpPr txBox="1">
            <a:spLocks/>
          </p:cNvSpPr>
          <p:nvPr/>
        </p:nvSpPr>
        <p:spPr>
          <a:xfrm>
            <a:off x="6271263" y="5310718"/>
            <a:ext cx="4803136" cy="6347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solidFill>
                  <a:srgbClr val="000000"/>
                </a:solidFill>
              </a:rPr>
              <a:t>Adobe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019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65A5177-24AD-4DE9-936C-42606F33E10F}"/>
              </a:ext>
            </a:extLst>
          </p:cNvPr>
          <p:cNvSpPr txBox="1"/>
          <p:nvPr/>
        </p:nvSpPr>
        <p:spPr>
          <a:xfrm>
            <a:off x="348478" y="1819187"/>
            <a:ext cx="574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Abadi Extra Light" panose="020B0204020104020204" pitchFamily="34" charset="0"/>
              </a:rPr>
              <a:t>Thank You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49CB76-001F-480F-9BFC-3A9F8959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88189"/>
            <a:ext cx="6096000" cy="73454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32DDB4-E3D4-4FF3-BD04-C7979CBD2C99}"/>
              </a:ext>
            </a:extLst>
          </p:cNvPr>
          <p:cNvSpPr txBox="1"/>
          <p:nvPr/>
        </p:nvSpPr>
        <p:spPr>
          <a:xfrm>
            <a:off x="655782" y="5560291"/>
            <a:ext cx="324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Shirak Avakian</a:t>
            </a:r>
          </a:p>
          <a:p>
            <a:r>
              <a:rPr lang="en-US" dirty="0">
                <a:solidFill>
                  <a:schemeClr val="bg1"/>
                </a:solidFill>
              </a:rPr>
              <a:t>Director/Chief Solution Architect</a:t>
            </a:r>
          </a:p>
          <a:p>
            <a:r>
              <a:rPr lang="en-US" dirty="0">
                <a:solidFill>
                  <a:schemeClr val="bg1"/>
                </a:solidFill>
              </a:rPr>
              <a:t>Shirak.Avakian@worktray.com</a:t>
            </a:r>
          </a:p>
        </p:txBody>
      </p:sp>
    </p:spTree>
    <p:extLst>
      <p:ext uri="{BB962C8B-B14F-4D97-AF65-F5344CB8AC3E}">
        <p14:creationId xmlns:p14="http://schemas.microsoft.com/office/powerpoint/2010/main" val="267016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252</Words>
  <Application>Microsoft Office PowerPoint</Application>
  <PresentationFormat>Widescreen</PresentationFormat>
  <Paragraphs>76</Paragraphs>
  <Slides>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MS PGothic</vt:lpstr>
      <vt:lpstr>MS PGothic</vt:lpstr>
      <vt:lpstr>Abadi Extra Light</vt:lpstr>
      <vt:lpstr>Arial</vt:lpstr>
      <vt:lpstr>Calibri</vt:lpstr>
      <vt:lpstr>Calibri Light</vt:lpstr>
      <vt:lpstr>Garamond</vt:lpstr>
      <vt:lpstr>Office Theme</vt:lpstr>
      <vt:lpstr>PowerPoint Presentation</vt:lpstr>
      <vt:lpstr>OVERVIEW</vt:lpstr>
      <vt:lpstr>A Quick Look at Worktray</vt:lpstr>
      <vt:lpstr>OUR HUMAN CAPITAL MANAGEMENT SUITE</vt:lpstr>
      <vt:lpstr>THE FUTURE OF WORKTRAY</vt:lpstr>
      <vt:lpstr>Technology</vt:lpstr>
      <vt:lpstr>Technology</vt:lpstr>
      <vt:lpstr>My Experience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azmery</dc:creator>
  <cp:lastModifiedBy>john azmery</cp:lastModifiedBy>
  <cp:revision>29</cp:revision>
  <dcterms:created xsi:type="dcterms:W3CDTF">2018-09-24T15:23:54Z</dcterms:created>
  <dcterms:modified xsi:type="dcterms:W3CDTF">2018-09-27T20:09:24Z</dcterms:modified>
</cp:coreProperties>
</file>